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9" autoAdjust="0"/>
    <p:restoredTop sz="94660"/>
  </p:normalViewPr>
  <p:slideViewPr>
    <p:cSldViewPr snapToGrid="0">
      <p:cViewPr varScale="1">
        <p:scale>
          <a:sx n="56" d="100"/>
          <a:sy n="56" d="100"/>
        </p:scale>
        <p:origin x="9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C5DE6B1A-74AD-4E62-8CDC-12E36AC48DB6}" type="datetimeFigureOut">
              <a:rPr lang="en-CA" smtClean="0"/>
              <a:t>2016-11-30</a:t>
            </a:fld>
            <a:endParaRPr lang="en-CA"/>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CA"/>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2860F698-B077-47EE-A0AE-3DC6E9A3316C}" type="slidenum">
              <a:rPr lang="en-CA" smtClean="0"/>
              <a:t>‹#›</a:t>
            </a:fld>
            <a:endParaRPr lang="en-CA"/>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0117628"/>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DE6B1A-74AD-4E62-8CDC-12E36AC48DB6}" type="datetimeFigureOut">
              <a:rPr lang="en-CA" smtClean="0"/>
              <a:t>2016-11-30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860F698-B077-47EE-A0AE-3DC6E9A3316C}" type="slidenum">
              <a:rPr lang="en-CA" smtClean="0"/>
              <a:t>‹#›</a:t>
            </a:fld>
            <a:endParaRPr lang="en-CA"/>
          </a:p>
        </p:txBody>
      </p:sp>
    </p:spTree>
    <p:extLst>
      <p:ext uri="{BB962C8B-B14F-4D97-AF65-F5344CB8AC3E}">
        <p14:creationId xmlns:p14="http://schemas.microsoft.com/office/powerpoint/2010/main" val="16188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C5DE6B1A-74AD-4E62-8CDC-12E36AC48DB6}" type="datetimeFigureOut">
              <a:rPr lang="en-CA" smtClean="0"/>
              <a:t>2016-11-30</a:t>
            </a:fld>
            <a:endParaRPr lang="en-CA"/>
          </a:p>
        </p:txBody>
      </p:sp>
      <p:sp>
        <p:nvSpPr>
          <p:cNvPr id="5" name="Footer Placeholder 4"/>
          <p:cNvSpPr>
            <a:spLocks noGrp="1"/>
          </p:cNvSpPr>
          <p:nvPr>
            <p:ph type="ftr" sz="quarter" idx="11"/>
          </p:nvPr>
        </p:nvSpPr>
        <p:spPr>
          <a:xfrm>
            <a:off x="2933699" y="6296615"/>
            <a:ext cx="5959577" cy="365125"/>
          </a:xfrm>
        </p:spPr>
        <p:txBody>
          <a:bodyPr/>
          <a:lstStyle/>
          <a:p>
            <a:endParaRPr lang="en-CA"/>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2860F698-B077-47EE-A0AE-3DC6E9A3316C}" type="slidenum">
              <a:rPr lang="en-CA" smtClean="0"/>
              <a:t>‹#›</a:t>
            </a:fld>
            <a:endParaRPr lang="en-CA"/>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9583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DE6B1A-74AD-4E62-8CDC-12E36AC48DB6}" type="datetimeFigureOut">
              <a:rPr lang="en-CA" smtClean="0"/>
              <a:t>2016-11-30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860F698-B077-47EE-A0AE-3DC6E9A3316C}" type="slidenum">
              <a:rPr lang="en-CA" smtClean="0"/>
              <a:t>‹#›</a:t>
            </a:fld>
            <a:endParaRPr lang="en-CA"/>
          </a:p>
        </p:txBody>
      </p:sp>
    </p:spTree>
    <p:extLst>
      <p:ext uri="{BB962C8B-B14F-4D97-AF65-F5344CB8AC3E}">
        <p14:creationId xmlns:p14="http://schemas.microsoft.com/office/powerpoint/2010/main" val="110783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C5DE6B1A-74AD-4E62-8CDC-12E36AC48DB6}" type="datetimeFigureOut">
              <a:rPr lang="en-CA" smtClean="0"/>
              <a:t>2016-11-30</a:t>
            </a:fld>
            <a:endParaRPr lang="en-CA"/>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CA"/>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2860F698-B077-47EE-A0AE-3DC6E9A3316C}" type="slidenum">
              <a:rPr lang="en-CA" smtClean="0"/>
              <a:t>‹#›</a:t>
            </a:fld>
            <a:endParaRPr lang="en-CA"/>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38008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DE6B1A-74AD-4E62-8CDC-12E36AC48DB6}" type="datetimeFigureOut">
              <a:rPr lang="en-CA" smtClean="0"/>
              <a:t>2016-11-30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860F698-B077-47EE-A0AE-3DC6E9A3316C}" type="slidenum">
              <a:rPr lang="en-CA" smtClean="0"/>
              <a:t>‹#›</a:t>
            </a:fld>
            <a:endParaRPr lang="en-CA"/>
          </a:p>
        </p:txBody>
      </p:sp>
    </p:spTree>
    <p:extLst>
      <p:ext uri="{BB962C8B-B14F-4D97-AF65-F5344CB8AC3E}">
        <p14:creationId xmlns:p14="http://schemas.microsoft.com/office/powerpoint/2010/main" val="165586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DE6B1A-74AD-4E62-8CDC-12E36AC48DB6}" type="datetimeFigureOut">
              <a:rPr lang="en-CA" smtClean="0"/>
              <a:t>2016-11-30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860F698-B077-47EE-A0AE-3DC6E9A3316C}" type="slidenum">
              <a:rPr lang="en-CA" smtClean="0"/>
              <a:t>‹#›</a:t>
            </a:fld>
            <a:endParaRPr lang="en-CA"/>
          </a:p>
        </p:txBody>
      </p:sp>
    </p:spTree>
    <p:extLst>
      <p:ext uri="{BB962C8B-B14F-4D97-AF65-F5344CB8AC3E}">
        <p14:creationId xmlns:p14="http://schemas.microsoft.com/office/powerpoint/2010/main" val="2321593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DE6B1A-74AD-4E62-8CDC-12E36AC48DB6}" type="datetimeFigureOut">
              <a:rPr lang="en-CA" smtClean="0"/>
              <a:t>2016-11-30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860F698-B077-47EE-A0AE-3DC6E9A3316C}" type="slidenum">
              <a:rPr lang="en-CA" smtClean="0"/>
              <a:t>‹#›</a:t>
            </a:fld>
            <a:endParaRPr lang="en-CA"/>
          </a:p>
        </p:txBody>
      </p:sp>
    </p:spTree>
    <p:extLst>
      <p:ext uri="{BB962C8B-B14F-4D97-AF65-F5344CB8AC3E}">
        <p14:creationId xmlns:p14="http://schemas.microsoft.com/office/powerpoint/2010/main" val="422061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C5DE6B1A-74AD-4E62-8CDC-12E36AC48DB6}" type="datetimeFigureOut">
              <a:rPr lang="en-CA" smtClean="0"/>
              <a:t>2016-11-30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860F698-B077-47EE-A0AE-3DC6E9A3316C}" type="slidenum">
              <a:rPr lang="en-CA" smtClean="0"/>
              <a:t>‹#›</a:t>
            </a:fld>
            <a:endParaRPr lang="en-CA"/>
          </a:p>
        </p:txBody>
      </p:sp>
    </p:spTree>
    <p:extLst>
      <p:ext uri="{BB962C8B-B14F-4D97-AF65-F5344CB8AC3E}">
        <p14:creationId xmlns:p14="http://schemas.microsoft.com/office/powerpoint/2010/main" val="2925755968"/>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C5DE6B1A-74AD-4E62-8CDC-12E36AC48DB6}" type="datetimeFigureOut">
              <a:rPr lang="en-CA" smtClean="0"/>
              <a:t>2016-11-30</a:t>
            </a:fld>
            <a:endParaRPr lang="en-CA"/>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CA"/>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2860F698-B077-47EE-A0AE-3DC6E9A3316C}" type="slidenum">
              <a:rPr lang="en-CA" smtClean="0"/>
              <a:t>‹#›</a:t>
            </a:fld>
            <a:endParaRPr lang="en-CA"/>
          </a:p>
        </p:txBody>
      </p:sp>
    </p:spTree>
    <p:extLst>
      <p:ext uri="{BB962C8B-B14F-4D97-AF65-F5344CB8AC3E}">
        <p14:creationId xmlns:p14="http://schemas.microsoft.com/office/powerpoint/2010/main" val="1114465892"/>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C5DE6B1A-74AD-4E62-8CDC-12E36AC48DB6}" type="datetimeFigureOut">
              <a:rPr lang="en-CA" smtClean="0"/>
              <a:t>2016-11-30</a:t>
            </a:fld>
            <a:endParaRPr lang="en-CA"/>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CA"/>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2860F698-B077-47EE-A0AE-3DC6E9A3316C}" type="slidenum">
              <a:rPr lang="en-CA" smtClean="0"/>
              <a:t>‹#›</a:t>
            </a:fld>
            <a:endParaRPr lang="en-CA"/>
          </a:p>
        </p:txBody>
      </p:sp>
    </p:spTree>
    <p:extLst>
      <p:ext uri="{BB962C8B-B14F-4D97-AF65-F5344CB8AC3E}">
        <p14:creationId xmlns:p14="http://schemas.microsoft.com/office/powerpoint/2010/main" val="4094820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C5DE6B1A-74AD-4E62-8CDC-12E36AC48DB6}" type="datetimeFigureOut">
              <a:rPr lang="en-CA" smtClean="0"/>
              <a:t>2016-11-30</a:t>
            </a:fld>
            <a:endParaRPr lang="en-CA"/>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CA"/>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2860F698-B077-47EE-A0AE-3DC6E9A3316C}" type="slidenum">
              <a:rPr lang="en-CA" smtClean="0"/>
              <a:t>‹#›</a:t>
            </a:fld>
            <a:endParaRPr lang="en-CA"/>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373808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“Gentlemen, Your Verdict” Paragraph Feedback</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740293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This was a paragraph, not an essay!</a:t>
            </a:r>
            <a:endParaRPr lang="en-CA" dirty="0"/>
          </a:p>
        </p:txBody>
      </p:sp>
      <p:sp>
        <p:nvSpPr>
          <p:cNvPr id="3" name="Content Placeholder 2"/>
          <p:cNvSpPr>
            <a:spLocks noGrp="1"/>
          </p:cNvSpPr>
          <p:nvPr>
            <p:ph idx="1"/>
          </p:nvPr>
        </p:nvSpPr>
        <p:spPr/>
        <p:txBody>
          <a:bodyPr/>
          <a:lstStyle/>
          <a:p>
            <a:pPr marL="0" indent="0">
              <a:buNone/>
            </a:pPr>
            <a:r>
              <a:rPr lang="en-CA" dirty="0" smtClean="0"/>
              <a:t>Review paragraph structure:</a:t>
            </a:r>
          </a:p>
          <a:p>
            <a:r>
              <a:rPr lang="en-CA" dirty="0" smtClean="0"/>
              <a:t>Topic sentence(s) – introduce the title and author of the text, as well as your paragraph topic</a:t>
            </a:r>
          </a:p>
          <a:p>
            <a:r>
              <a:rPr lang="en-CA" dirty="0" smtClean="0"/>
              <a:t>3 pieces of evidence – quoted or paraphrased. Each piece of evidence should be followed by an explanation.</a:t>
            </a:r>
          </a:p>
          <a:p>
            <a:r>
              <a:rPr lang="en-CA" dirty="0" smtClean="0"/>
              <a:t>Concluding sentence</a:t>
            </a:r>
          </a:p>
          <a:p>
            <a:endParaRPr lang="en-CA" dirty="0"/>
          </a:p>
        </p:txBody>
      </p:sp>
    </p:spTree>
    <p:extLst>
      <p:ext uri="{BB962C8B-B14F-4D97-AF65-F5344CB8AC3E}">
        <p14:creationId xmlns:p14="http://schemas.microsoft.com/office/powerpoint/2010/main" val="2752538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Keep the introduction short</a:t>
            </a:r>
            <a:endParaRPr lang="en-CA" dirty="0"/>
          </a:p>
        </p:txBody>
      </p:sp>
      <p:sp>
        <p:nvSpPr>
          <p:cNvPr id="3" name="Content Placeholder 2"/>
          <p:cNvSpPr>
            <a:spLocks noGrp="1"/>
          </p:cNvSpPr>
          <p:nvPr>
            <p:ph idx="1"/>
          </p:nvPr>
        </p:nvSpPr>
        <p:spPr/>
        <p:txBody>
          <a:bodyPr>
            <a:normAutofit fontScale="85000" lnSpcReduction="10000"/>
          </a:bodyPr>
          <a:lstStyle/>
          <a:p>
            <a:pPr marL="0" indent="0">
              <a:buNone/>
            </a:pPr>
            <a:r>
              <a:rPr lang="en-CA" dirty="0" smtClean="0"/>
              <a:t>Your paragraph starts with a topic sentence, which may actually be 1-2 sentences long. You </a:t>
            </a:r>
            <a:r>
              <a:rPr lang="en-CA" u="sng" dirty="0" smtClean="0"/>
              <a:t>must</a:t>
            </a:r>
            <a:r>
              <a:rPr lang="en-CA" dirty="0" smtClean="0"/>
              <a:t> include:</a:t>
            </a:r>
          </a:p>
          <a:p>
            <a:r>
              <a:rPr lang="en-CA" dirty="0" smtClean="0"/>
              <a:t>the title and author of the text</a:t>
            </a:r>
          </a:p>
          <a:p>
            <a:r>
              <a:rPr lang="en-CA" dirty="0" smtClean="0"/>
              <a:t>some background information about the story (</a:t>
            </a:r>
            <a:r>
              <a:rPr lang="en-CA" u="sng" dirty="0" smtClean="0"/>
              <a:t>very brief</a:t>
            </a:r>
            <a:r>
              <a:rPr lang="en-CA" dirty="0" smtClean="0"/>
              <a:t>!)</a:t>
            </a:r>
          </a:p>
          <a:p>
            <a:r>
              <a:rPr lang="en-CA" dirty="0" smtClean="0"/>
              <a:t>your argument for the paragraph</a:t>
            </a:r>
          </a:p>
          <a:p>
            <a:pPr marL="0" indent="0">
              <a:buNone/>
            </a:pPr>
            <a:r>
              <a:rPr lang="en-CA" dirty="0" smtClean="0"/>
              <a:t>Example:</a:t>
            </a:r>
          </a:p>
          <a:p>
            <a:pPr marL="0" indent="0">
              <a:buNone/>
            </a:pPr>
            <a:r>
              <a:rPr lang="en-CA" dirty="0" smtClean="0"/>
              <a:t>In Michael Bruce’s short story, “Gentlemen, Your Verdict,” Lieutenant-Commander </a:t>
            </a:r>
            <a:r>
              <a:rPr lang="en-CA" dirty="0" err="1" smtClean="0"/>
              <a:t>Oram</a:t>
            </a:r>
            <a:r>
              <a:rPr lang="en-CA" dirty="0" smtClean="0"/>
              <a:t> faces many challenges as a leader, including the moral dilemma of selecting who will survive and wait for rescuers after the submarine is hit by a mine. Although not everyone may agree with his choice, the Lieutenant-Commander does prove to be a strong leader due to his quick thinking, his ability to keep order, and his responsibility for his actions.</a:t>
            </a:r>
            <a:endParaRPr lang="en-CA" dirty="0"/>
          </a:p>
        </p:txBody>
      </p:sp>
    </p:spTree>
    <p:extLst>
      <p:ext uri="{BB962C8B-B14F-4D97-AF65-F5344CB8AC3E}">
        <p14:creationId xmlns:p14="http://schemas.microsoft.com/office/powerpoint/2010/main" val="95027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 A few reminders…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Correctly identify the text type</a:t>
            </a:r>
            <a:endParaRPr lang="en-CA" u="sng" dirty="0" smtClean="0"/>
          </a:p>
          <a:p>
            <a:pPr lvl="1"/>
            <a:r>
              <a:rPr lang="en-CA" dirty="0" smtClean="0"/>
              <a:t>A </a:t>
            </a:r>
            <a:r>
              <a:rPr lang="en-CA" b="1" dirty="0" smtClean="0"/>
              <a:t>short story </a:t>
            </a:r>
            <a:r>
              <a:rPr lang="en-CA" dirty="0" smtClean="0"/>
              <a:t>is fiction. </a:t>
            </a:r>
            <a:r>
              <a:rPr lang="en-CA" dirty="0"/>
              <a:t>“Gentlemen, Your Verdict” is a short </a:t>
            </a:r>
            <a:r>
              <a:rPr lang="en-CA" dirty="0" smtClean="0"/>
              <a:t>story, </a:t>
            </a:r>
            <a:r>
              <a:rPr lang="en-CA" u="sng" dirty="0" smtClean="0"/>
              <a:t>not</a:t>
            </a:r>
            <a:r>
              <a:rPr lang="en-CA" dirty="0" smtClean="0"/>
              <a:t> an article.</a:t>
            </a:r>
          </a:p>
          <a:p>
            <a:pPr lvl="1"/>
            <a:r>
              <a:rPr lang="en-CA" dirty="0" smtClean="0"/>
              <a:t>An </a:t>
            </a:r>
            <a:r>
              <a:rPr lang="en-CA" b="1" dirty="0" smtClean="0"/>
              <a:t>article</a:t>
            </a:r>
            <a:r>
              <a:rPr lang="en-CA" dirty="0" smtClean="0"/>
              <a:t> is non-fiction and usually refers to a newspaper article, research article, online article, etc.</a:t>
            </a:r>
          </a:p>
          <a:p>
            <a:r>
              <a:rPr lang="en-CA" dirty="0" smtClean="0"/>
              <a:t>The word “</a:t>
            </a:r>
            <a:r>
              <a:rPr lang="en-CA" b="1" dirty="0" smtClean="0"/>
              <a:t>crew</a:t>
            </a:r>
            <a:r>
              <a:rPr lang="en-CA" dirty="0" smtClean="0"/>
              <a:t>” refers to the entire submarine group. Treat it as a non-count noun. L-C </a:t>
            </a:r>
            <a:r>
              <a:rPr lang="en-CA" dirty="0" err="1" smtClean="0"/>
              <a:t>Oram</a:t>
            </a:r>
            <a:r>
              <a:rPr lang="en-CA" dirty="0" smtClean="0"/>
              <a:t> has only one crew, not multiple crews. You can use the word </a:t>
            </a:r>
            <a:br>
              <a:rPr lang="en-CA" dirty="0" smtClean="0"/>
            </a:br>
            <a:r>
              <a:rPr lang="en-CA" dirty="0" smtClean="0"/>
              <a:t>“crew members” to refer to more than one person within the crew. (Think of it like the word “class” or “group.”)</a:t>
            </a:r>
          </a:p>
          <a:p>
            <a:r>
              <a:rPr lang="en-CA" dirty="0" smtClean="0"/>
              <a:t>Remember not to use an ellipsis (…) just because you are too lazy to write out the entire quotation! Imagine that the reader of your paragraph does not have the story in front of them. Give them all the details they need to know to make sense of your argument. </a:t>
            </a:r>
            <a:endParaRPr lang="en-CA" dirty="0"/>
          </a:p>
        </p:txBody>
      </p:sp>
    </p:spTree>
    <p:extLst>
      <p:ext uri="{BB962C8B-B14F-4D97-AF65-F5344CB8AC3E}">
        <p14:creationId xmlns:p14="http://schemas.microsoft.com/office/powerpoint/2010/main" val="12221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See </a:t>
            </a:r>
            <a:r>
              <a:rPr lang="en-CA" smtClean="0"/>
              <a:t>example paragraph</a:t>
            </a:r>
            <a:endParaRPr lang="en-CA"/>
          </a:p>
        </p:txBody>
      </p:sp>
      <p:sp>
        <p:nvSpPr>
          <p:cNvPr id="3" name="Content Placeholder 2"/>
          <p:cNvSpPr>
            <a:spLocks noGrp="1"/>
          </p:cNvSpPr>
          <p:nvPr>
            <p:ph idx="1"/>
          </p:nvPr>
        </p:nvSpPr>
        <p:spPr/>
        <p:txBody>
          <a:bodyPr/>
          <a:lstStyle/>
          <a:p>
            <a:endParaRPr lang="en-CA" dirty="0"/>
          </a:p>
        </p:txBody>
      </p:sp>
    </p:spTree>
    <p:extLst>
      <p:ext uri="{BB962C8B-B14F-4D97-AF65-F5344CB8AC3E}">
        <p14:creationId xmlns:p14="http://schemas.microsoft.com/office/powerpoint/2010/main" val="1126077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167</TotalTime>
  <Words>284</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Century Schoolbook</vt:lpstr>
      <vt:lpstr>Corbel</vt:lpstr>
      <vt:lpstr>Feathered</vt:lpstr>
      <vt:lpstr>“Gentlemen, Your Verdict” Paragraph Feedback</vt:lpstr>
      <vt:lpstr>1. This was a paragraph, not an essay!</vt:lpstr>
      <vt:lpstr>2. Keep the introduction short</vt:lpstr>
      <vt:lpstr>3. A few reminders…</vt:lpstr>
      <vt:lpstr>See example paragraph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“Gentlemen, Your Verdict” Paragraph Feedback</dc:title>
  <dc:creator>Jessica Lowe</dc:creator>
  <cp:lastModifiedBy>Jessica Lowe</cp:lastModifiedBy>
  <cp:revision>16</cp:revision>
  <dcterms:created xsi:type="dcterms:W3CDTF">2016-11-27T13:01:38Z</dcterms:created>
  <dcterms:modified xsi:type="dcterms:W3CDTF">2016-11-30T06:13:57Z</dcterms:modified>
</cp:coreProperties>
</file>